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59.png" ContentType="image/png"/>
  <Override PartName="/ppt/media/image3.png" ContentType="image/png"/>
  <Override PartName="/ppt/media/image2.jpeg" ContentType="image/jpeg"/>
  <Override PartName="/ppt/media/image23.jpeg" ContentType="image/jpeg"/>
  <Override PartName="/ppt/media/image8.png" ContentType="image/png"/>
  <Override PartName="/ppt/media/image58.png" ContentType="image/png"/>
  <Override PartName="/ppt/media/image4.jpeg" ContentType="image/jpeg"/>
  <Override PartName="/ppt/media/image71.png" ContentType="image/png"/>
  <Override PartName="/ppt/media/image5.png" ContentType="image/png"/>
  <Override PartName="/ppt/media/image6.jpeg" ContentType="image/jpeg"/>
  <Override PartName="/ppt/media/image7.png" ContentType="image/png"/>
  <Override PartName="/ppt/media/image9.png" ContentType="image/png"/>
  <Override PartName="/ppt/media/image29.gif" ContentType="image/gif"/>
  <Override PartName="/ppt/media/image10.png" ContentType="image/png"/>
  <Override PartName="/ppt/media/image11.png" ContentType="image/png"/>
  <Override PartName="/ppt/media/image12.png" ContentType="image/png"/>
  <Override PartName="/ppt/media/image18.jpeg" ContentType="image/jpeg"/>
  <Override PartName="/ppt/media/image1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9.jpeg" ContentType="image/jpeg"/>
  <Override PartName="/ppt/media/image20.jpeg" ContentType="image/jpeg"/>
  <Override PartName="/ppt/media/image21.jpeg" ContentType="image/jpeg"/>
  <Override PartName="/ppt/media/image54.png" ContentType="image/png"/>
  <Override PartName="/ppt/media/image22.jpeg" ContentType="image/jpeg"/>
  <Override PartName="/ppt/media/image64.png" ContentType="image/png"/>
  <Override PartName="/ppt/media/image24.gif" ContentType="image/gif"/>
  <Override PartName="/ppt/media/image25.jpeg" ContentType="image/jpeg"/>
  <Override PartName="/ppt/media/image27.png" ContentType="image/png"/>
  <Override PartName="/ppt/media/image26.jpeg" ContentType="image/jpeg"/>
  <Override PartName="/ppt/media/image37.png" ContentType="image/png"/>
  <Override PartName="/ppt/media/image28.jpeg" ContentType="image/jpeg"/>
  <Override PartName="/ppt/media/image57.png" ContentType="image/png"/>
  <Override PartName="/ppt/media/image30.jpeg" ContentType="image/jpeg"/>
  <Override PartName="/ppt/media/image31.png" ContentType="image/png"/>
  <Override PartName="/ppt/media/image32.jpeg" ContentType="image/jpeg"/>
  <Override PartName="/ppt/media/image33.png" ContentType="image/png"/>
  <Override PartName="/ppt/media/image48.jpeg" ContentType="image/jpeg"/>
  <Override PartName="/ppt/media/image34.jpeg" ContentType="image/jpeg"/>
  <Override PartName="/ppt/media/image35.png" ContentType="image/png"/>
  <Override PartName="/ppt/media/image36.jpeg" ContentType="image/jpeg"/>
  <Override PartName="/ppt/media/image38.jpeg" ContentType="image/jpeg"/>
  <Override PartName="/ppt/media/image45.png" ContentType="image/png"/>
  <Override PartName="/ppt/media/image39.png" ContentType="image/png"/>
  <Override PartName="/ppt/media/image40.jpeg" ContentType="image/jpeg"/>
  <Override PartName="/ppt/media/image41.png" ContentType="image/png"/>
  <Override PartName="/ppt/media/image42.png" ContentType="image/png"/>
  <Override PartName="/ppt/media/image43.png" ContentType="image/png"/>
  <Override PartName="/ppt/media/image44.jpeg" ContentType="image/jpeg"/>
  <Override PartName="/ppt/media/image60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jpeg" ContentType="image/jpeg"/>
  <Override PartName="/ppt/media/image53.png" ContentType="image/png"/>
  <Override PartName="/ppt/media/image55.png" ContentType="image/png"/>
  <Override PartName="/ppt/media/image56.png" ContentType="image/png"/>
  <Override PartName="/ppt/media/image61.jpeg" ContentType="image/jpeg"/>
  <Override PartName="/ppt/media/image63.png" ContentType="image/png"/>
  <Override PartName="/ppt/media/image62.png" ContentType="image/png"/>
  <Override PartName="/ppt/media/image65.png" ContentType="image/png"/>
  <Override PartName="/ppt/media/image66.png" ContentType="image/png"/>
  <Override PartName="/ppt/media/image67.jpeg" ContentType="image/jpeg"/>
  <Override PartName="/ppt/media/image68.png" ContentType="image/png"/>
  <Override PartName="/ppt/media/image69.png" ContentType="image/png"/>
  <Override PartName="/ppt/media/image70.png" ContentType="image/png"/>
  <Override PartName="/ppt/media/image72.jpeg" ContentType="image/jpeg"/>
  <Override PartName="/ppt/media/image73.jpeg" ContentType="image/jpeg"/>
  <Override PartName="/ppt/media/image74.gif" ContentType="image/gif"/>
  <Override PartName="/ppt/media/image75.jpeg" ContentType="image/jpeg"/>
  <Override PartName="/ppt/media/image7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L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C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gif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hyperlink" Target="https://wiki.wireshark.org/SampleCaptures" TargetMode="External"/><Relationship Id="rId3" Type="http://schemas.openxmlformats.org/officeDocument/2006/relationships/hyperlink" Target="https://www.malware-traffic-analysis.net/" TargetMode="External"/><Relationship Id="rId4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gif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gif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927720" y="854640"/>
            <a:ext cx="1051452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828800" indent="855720">
              <a:lnSpc>
                <a:spcPct val="90000"/>
              </a:lnSpc>
              <a:tabLst>
                <a:tab algn="l" pos="0"/>
              </a:tabLst>
            </a:pPr>
            <a:r>
              <a:rPr b="0" lang="es-MX" sz="3500" spc="-1" strike="noStrike">
                <a:solidFill>
                  <a:srgbClr val="ffffff"/>
                </a:solidFill>
                <a:latin typeface="Courier New"/>
                <a:ea typeface="Courier New"/>
              </a:rPr>
              <a:t>#</a:t>
            </a:r>
            <a:r>
              <a:rPr b="1" lang="es-MX" sz="3500" spc="-1" strike="noStrike">
                <a:solidFill>
                  <a:srgbClr val="ffffff"/>
                </a:solidFill>
                <a:latin typeface="Courier New"/>
                <a:ea typeface="Courier New"/>
              </a:rPr>
              <a:t>cat /etc/os-release</a:t>
            </a:r>
            <a:r>
              <a:rPr b="1" lang="es-MX" sz="3000" spc="-1" strike="noStrike">
                <a:solidFill>
                  <a:srgbClr val="ffffff"/>
                </a:solidFill>
                <a:latin typeface="Courier New"/>
                <a:ea typeface="Courier New"/>
              </a:rPr>
              <a:t> </a:t>
            </a: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NAME=Nicolás Contador</a:t>
            </a:r>
            <a:endParaRPr b="0" lang="es-CL" sz="2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ID=ElprofeNico</a:t>
            </a:r>
            <a:endParaRPr b="0" lang="es-CL" sz="2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VERSION=Ing. En Sistemas Computacionales.</a:t>
            </a:r>
            <a:endParaRPr b="0" lang="es-CL" sz="2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VERSION_ID=Mag. Gestión TI</a:t>
            </a:r>
            <a:endParaRPr b="0" lang="es-CL" sz="2400" spc="-1" strike="noStrike">
              <a:latin typeface="Arial"/>
            </a:endParaRPr>
          </a:p>
          <a:p>
            <a:pPr marL="2772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VERSION_CODENAME=CCNA, CCNP, CCNA SECURITY, CYBEROPS</a:t>
            </a:r>
            <a:endParaRPr b="0" lang="es-CL" sz="2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HOME_URL=LA CRUZ/QUILLOTA</a:t>
            </a: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</p:txBody>
      </p:sp>
      <p:pic>
        <p:nvPicPr>
          <p:cNvPr id="39" name="Google Shape;106;p17" descr=""/>
          <p:cNvPicPr/>
          <p:nvPr/>
        </p:nvPicPr>
        <p:blipFill>
          <a:blip r:embed="rId2"/>
          <a:stretch/>
        </p:blipFill>
        <p:spPr>
          <a:xfrm>
            <a:off x="1067760" y="1022760"/>
            <a:ext cx="2265120" cy="2265120"/>
          </a:xfrm>
          <a:prstGeom prst="rect">
            <a:avLst/>
          </a:prstGeom>
          <a:ln>
            <a:noFill/>
          </a:ln>
        </p:spPr>
      </p:pic>
      <p:pic>
        <p:nvPicPr>
          <p:cNvPr id="40" name="Picture 2" descr="Summit Ciberseguridad | DUOC UC"/>
          <p:cNvPicPr/>
          <p:nvPr/>
        </p:nvPicPr>
        <p:blipFill>
          <a:blip r:embed="rId3"/>
          <a:stretch/>
        </p:blipFill>
        <p:spPr>
          <a:xfrm>
            <a:off x="2946600" y="4362840"/>
            <a:ext cx="647676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Sin más… manos a la obra.</a:t>
            </a:r>
            <a:endParaRPr b="0" lang="es-CL" sz="32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https://github.com/openhackchile/pcapsummitDuoc.git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66" name="Picture 2" descr="Frases Graciosas. - 40 - Wattpad"/>
          <p:cNvPicPr/>
          <p:nvPr/>
        </p:nvPicPr>
        <p:blipFill>
          <a:blip r:embed="rId2"/>
          <a:stretch/>
        </p:blipFill>
        <p:spPr>
          <a:xfrm>
            <a:off x="2801880" y="3096000"/>
            <a:ext cx="5334120" cy="299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CL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Abrimos el archivo pcap con Wireshark</a:t>
            </a: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68" name="Imagen 1" descr=""/>
          <p:cNvPicPr/>
          <p:nvPr/>
        </p:nvPicPr>
        <p:blipFill>
          <a:blip r:embed="rId2"/>
          <a:stretch/>
        </p:blipFill>
        <p:spPr>
          <a:xfrm>
            <a:off x="1471680" y="2868120"/>
            <a:ext cx="9316080" cy="42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CL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La interfaz del Wireshark muestra </a:t>
            </a: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lo que capturó separado por protocolo y por capas.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70" name="Imagen 3" descr=""/>
          <p:cNvPicPr/>
          <p:nvPr/>
        </p:nvPicPr>
        <p:blipFill>
          <a:blip r:embed="rId2"/>
          <a:stretch/>
        </p:blipFill>
        <p:spPr>
          <a:xfrm>
            <a:off x="410040" y="411120"/>
            <a:ext cx="11439000" cy="586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A primera vista nos podemos marear, pero afortunadamente podemos filtrar.</a:t>
            </a:r>
            <a:endParaRPr b="0" lang="es-CL" sz="32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Vemos TCP primero.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72" name="Imagen 4" descr=""/>
          <p:cNvPicPr/>
          <p:nvPr/>
        </p:nvPicPr>
        <p:blipFill>
          <a:blip r:embed="rId2"/>
          <a:stretch/>
        </p:blipFill>
        <p:spPr>
          <a:xfrm>
            <a:off x="349920" y="1045440"/>
            <a:ext cx="11243160" cy="452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Podemos filtrar por los segmentos SYN, que son los que inician la negociación entre cliente y servidor.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74" name="Imagen 3" descr=""/>
          <p:cNvPicPr/>
          <p:nvPr/>
        </p:nvPicPr>
        <p:blipFill>
          <a:blip r:embed="rId2"/>
          <a:stretch/>
        </p:blipFill>
        <p:spPr>
          <a:xfrm>
            <a:off x="0" y="1209960"/>
            <a:ext cx="12157560" cy="498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Si usamos el filtro de http vemos una solicitud get a un sitio de aws.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76" name="Imagen 3" descr=""/>
          <p:cNvPicPr/>
          <p:nvPr/>
        </p:nvPicPr>
        <p:blipFill>
          <a:blip r:embed="rId2"/>
          <a:stretch/>
        </p:blipFill>
        <p:spPr>
          <a:xfrm>
            <a:off x="325440" y="1463040"/>
            <a:ext cx="11608560" cy="449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" dur="indefinite" restart="never" nodeType="tmRoot">
          <p:childTnLst>
            <p:seq>
              <p:cTn id="111" dur="indefinite" nodeType="mainSeq">
                <p:childTnLst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Siguiendo el flujo de TCP.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s-CL" sz="2000" spc="-1" strike="noStrike">
                <a:solidFill>
                  <a:srgbClr val="ffffff"/>
                </a:solidFill>
                <a:latin typeface="Courier New"/>
                <a:ea typeface="DejaVu Sans"/>
              </a:rPr>
              <a:t>https://www.welivesecurity.com/la-es/2015/10/01/extension-de-un-archivo-cabeceras/</a:t>
            </a:r>
            <a:endParaRPr b="0" lang="es-CL" sz="2000" spc="-1" strike="noStrike">
              <a:latin typeface="Arial"/>
            </a:endParaRPr>
          </a:p>
        </p:txBody>
      </p:sp>
      <p:pic>
        <p:nvPicPr>
          <p:cNvPr id="78" name="Imagen 1" descr=""/>
          <p:cNvPicPr/>
          <p:nvPr/>
        </p:nvPicPr>
        <p:blipFill>
          <a:blip r:embed="rId2"/>
          <a:stretch/>
        </p:blipFill>
        <p:spPr>
          <a:xfrm>
            <a:off x="996120" y="559080"/>
            <a:ext cx="9657000" cy="4100400"/>
          </a:xfrm>
          <a:prstGeom prst="rect">
            <a:avLst/>
          </a:prstGeom>
          <a:ln>
            <a:noFill/>
          </a:ln>
        </p:spPr>
      </p:pic>
      <p:pic>
        <p:nvPicPr>
          <p:cNvPr id="79" name="Imagen 4" descr=""/>
          <p:cNvPicPr/>
          <p:nvPr/>
        </p:nvPicPr>
        <p:blipFill>
          <a:blip r:embed="rId3"/>
          <a:stretch/>
        </p:blipFill>
        <p:spPr>
          <a:xfrm>
            <a:off x="1775520" y="-173520"/>
            <a:ext cx="8323560" cy="6409080"/>
          </a:xfrm>
          <a:prstGeom prst="rect">
            <a:avLst/>
          </a:prstGeom>
          <a:ln>
            <a:noFill/>
          </a:ln>
        </p:spPr>
      </p:pic>
      <p:pic>
        <p:nvPicPr>
          <p:cNvPr id="80" name="Imagen 5" descr=""/>
          <p:cNvPicPr/>
          <p:nvPr/>
        </p:nvPicPr>
        <p:blipFill>
          <a:blip r:embed="rId4"/>
          <a:stretch/>
        </p:blipFill>
        <p:spPr>
          <a:xfrm>
            <a:off x="1667520" y="-173520"/>
            <a:ext cx="8313840" cy="650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8" dur="indefinite" restart="never" nodeType="tmRoot">
          <p:childTnLst>
            <p:seq>
              <p:cTn id="119" dur="indefinite" nodeType="mainSeq">
                <p:childTnLst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Capturando o cazando objetos.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82" name="Imagen 3" descr=""/>
          <p:cNvPicPr/>
          <p:nvPr/>
        </p:nvPicPr>
        <p:blipFill>
          <a:blip r:embed="rId2"/>
          <a:stretch/>
        </p:blipFill>
        <p:spPr>
          <a:xfrm>
            <a:off x="1937520" y="411120"/>
            <a:ext cx="8008920" cy="5450400"/>
          </a:xfrm>
          <a:prstGeom prst="rect">
            <a:avLst/>
          </a:prstGeom>
          <a:ln>
            <a:noFill/>
          </a:ln>
        </p:spPr>
      </p:pic>
      <p:pic>
        <p:nvPicPr>
          <p:cNvPr id="83" name="Imagen 4" descr=""/>
          <p:cNvPicPr/>
          <p:nvPr/>
        </p:nvPicPr>
        <p:blipFill>
          <a:blip r:embed="rId3"/>
          <a:stretch/>
        </p:blipFill>
        <p:spPr>
          <a:xfrm>
            <a:off x="856800" y="1008720"/>
            <a:ext cx="10295280" cy="4248720"/>
          </a:xfrm>
          <a:prstGeom prst="rect">
            <a:avLst/>
          </a:prstGeom>
          <a:ln>
            <a:noFill/>
          </a:ln>
        </p:spPr>
      </p:pic>
      <p:pic>
        <p:nvPicPr>
          <p:cNvPr id="84" name="Imagen 5" descr=""/>
          <p:cNvPicPr/>
          <p:nvPr/>
        </p:nvPicPr>
        <p:blipFill>
          <a:blip r:embed="rId4"/>
          <a:stretch/>
        </p:blipFill>
        <p:spPr>
          <a:xfrm>
            <a:off x="443520" y="1237320"/>
            <a:ext cx="11372760" cy="253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Análisis dinámico de malware.</a:t>
            </a:r>
            <a:endParaRPr b="0" lang="es-CL" sz="32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Virustotal.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86" name="Imagen 1" descr=""/>
          <p:cNvPicPr/>
          <p:nvPr/>
        </p:nvPicPr>
        <p:blipFill>
          <a:blip r:embed="rId2"/>
          <a:stretch/>
        </p:blipFill>
        <p:spPr>
          <a:xfrm>
            <a:off x="1948320" y="1069200"/>
            <a:ext cx="8245440" cy="5007600"/>
          </a:xfrm>
          <a:prstGeom prst="rect">
            <a:avLst/>
          </a:prstGeom>
          <a:ln>
            <a:noFill/>
          </a:ln>
        </p:spPr>
      </p:pic>
      <p:pic>
        <p:nvPicPr>
          <p:cNvPr id="87" name="Imagen 2" descr=""/>
          <p:cNvPicPr/>
          <p:nvPr/>
        </p:nvPicPr>
        <p:blipFill>
          <a:blip r:embed="rId3"/>
          <a:stretch/>
        </p:blipFill>
        <p:spPr>
          <a:xfrm>
            <a:off x="240480" y="1069200"/>
            <a:ext cx="11342520" cy="5590080"/>
          </a:xfrm>
          <a:prstGeom prst="rect">
            <a:avLst/>
          </a:prstGeom>
          <a:ln>
            <a:noFill/>
          </a:ln>
        </p:spPr>
      </p:pic>
      <p:pic>
        <p:nvPicPr>
          <p:cNvPr id="88" name="Imagen 6" descr=""/>
          <p:cNvPicPr/>
          <p:nvPr/>
        </p:nvPicPr>
        <p:blipFill>
          <a:blip r:embed="rId4"/>
          <a:stretch/>
        </p:blipFill>
        <p:spPr>
          <a:xfrm>
            <a:off x="1840680" y="1343880"/>
            <a:ext cx="8142480" cy="473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8" dur="indefinite" restart="never" nodeType="tmRoot">
          <p:childTnLst>
            <p:seq>
              <p:cTn id="159" dur="indefinite" nodeType="mainSeq">
                <p:childTnLst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Análisis dinámico de malware.</a:t>
            </a:r>
            <a:endParaRPr b="0" lang="es-CL" sz="32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App.any.run.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90" name="Imagen 3" descr=""/>
          <p:cNvPicPr/>
          <p:nvPr/>
        </p:nvPicPr>
        <p:blipFill>
          <a:blip r:embed="rId2"/>
          <a:stretch/>
        </p:blipFill>
        <p:spPr>
          <a:xfrm>
            <a:off x="1812600" y="1132920"/>
            <a:ext cx="8164080" cy="4989600"/>
          </a:xfrm>
          <a:prstGeom prst="rect">
            <a:avLst/>
          </a:prstGeom>
          <a:ln>
            <a:noFill/>
          </a:ln>
        </p:spPr>
      </p:pic>
      <p:pic>
        <p:nvPicPr>
          <p:cNvPr id="91" name="Imagen 4" descr=""/>
          <p:cNvPicPr/>
          <p:nvPr/>
        </p:nvPicPr>
        <p:blipFill>
          <a:blip r:embed="rId3"/>
          <a:stretch/>
        </p:blipFill>
        <p:spPr>
          <a:xfrm>
            <a:off x="3248640" y="1186560"/>
            <a:ext cx="4896360" cy="2917080"/>
          </a:xfrm>
          <a:prstGeom prst="rect">
            <a:avLst/>
          </a:prstGeom>
          <a:ln>
            <a:noFill/>
          </a:ln>
        </p:spPr>
      </p:pic>
      <p:pic>
        <p:nvPicPr>
          <p:cNvPr id="92" name="Imagen 5" descr=""/>
          <p:cNvPicPr/>
          <p:nvPr/>
        </p:nvPicPr>
        <p:blipFill>
          <a:blip r:embed="rId4"/>
          <a:stretch/>
        </p:blipFill>
        <p:spPr>
          <a:xfrm>
            <a:off x="3157200" y="1414800"/>
            <a:ext cx="4961880" cy="2917080"/>
          </a:xfrm>
          <a:prstGeom prst="rect">
            <a:avLst/>
          </a:prstGeom>
          <a:ln>
            <a:noFill/>
          </a:ln>
        </p:spPr>
      </p:pic>
      <p:pic>
        <p:nvPicPr>
          <p:cNvPr id="93" name="Imagen 7" descr=""/>
          <p:cNvPicPr/>
          <p:nvPr/>
        </p:nvPicPr>
        <p:blipFill>
          <a:blip r:embed="rId5"/>
          <a:stretch/>
        </p:blipFill>
        <p:spPr>
          <a:xfrm>
            <a:off x="2927880" y="1841040"/>
            <a:ext cx="5335560" cy="2544480"/>
          </a:xfrm>
          <a:prstGeom prst="rect">
            <a:avLst/>
          </a:prstGeom>
          <a:ln>
            <a:noFill/>
          </a:ln>
        </p:spPr>
      </p:pic>
      <p:pic>
        <p:nvPicPr>
          <p:cNvPr id="94" name="Imagen 8" descr=""/>
          <p:cNvPicPr/>
          <p:nvPr/>
        </p:nvPicPr>
        <p:blipFill>
          <a:blip r:embed="rId6"/>
          <a:stretch/>
        </p:blipFill>
        <p:spPr>
          <a:xfrm>
            <a:off x="196560" y="1554480"/>
            <a:ext cx="11866320" cy="3580560"/>
          </a:xfrm>
          <a:prstGeom prst="rect">
            <a:avLst/>
          </a:prstGeom>
          <a:ln>
            <a:noFill/>
          </a:ln>
        </p:spPr>
      </p:pic>
      <p:pic>
        <p:nvPicPr>
          <p:cNvPr id="95" name="Imagen 9" descr=""/>
          <p:cNvPicPr/>
          <p:nvPr/>
        </p:nvPicPr>
        <p:blipFill>
          <a:blip r:embed="rId7"/>
          <a:stretch/>
        </p:blipFill>
        <p:spPr>
          <a:xfrm>
            <a:off x="1585080" y="1365480"/>
            <a:ext cx="9180360" cy="4380840"/>
          </a:xfrm>
          <a:prstGeom prst="rect">
            <a:avLst/>
          </a:prstGeom>
          <a:ln>
            <a:noFill/>
          </a:ln>
        </p:spPr>
      </p:pic>
      <p:pic>
        <p:nvPicPr>
          <p:cNvPr id="96" name="Imagen 10" descr=""/>
          <p:cNvPicPr/>
          <p:nvPr/>
        </p:nvPicPr>
        <p:blipFill>
          <a:blip r:embed="rId8"/>
          <a:stretch/>
        </p:blipFill>
        <p:spPr>
          <a:xfrm>
            <a:off x="2934360" y="1186560"/>
            <a:ext cx="6044760" cy="4672080"/>
          </a:xfrm>
          <a:prstGeom prst="rect">
            <a:avLst/>
          </a:prstGeom>
          <a:ln>
            <a:noFill/>
          </a:ln>
        </p:spPr>
      </p:pic>
      <p:pic>
        <p:nvPicPr>
          <p:cNvPr id="97" name="Imagen 11" descr=""/>
          <p:cNvPicPr/>
          <p:nvPr/>
        </p:nvPicPr>
        <p:blipFill>
          <a:blip r:embed="rId9"/>
          <a:stretch/>
        </p:blipFill>
        <p:spPr>
          <a:xfrm>
            <a:off x="1190160" y="1314720"/>
            <a:ext cx="9532800" cy="467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8" dur="indefinite" restart="never" nodeType="tmRoot">
          <p:childTnLst>
            <p:seq>
              <p:cTn id="179" dur="indefinite" nodeType="mainSeq">
                <p:childTnLst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927720" y="854640"/>
            <a:ext cx="1051452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41360">
              <a:lnSpc>
                <a:spcPct val="90000"/>
              </a:lnSpc>
              <a:tabLst>
                <a:tab algn="l" pos="0"/>
              </a:tabLst>
            </a:pPr>
            <a:r>
              <a:rPr b="0" lang="es-MX" sz="3500" spc="-1" strike="noStrike">
                <a:solidFill>
                  <a:srgbClr val="ffffff"/>
                </a:solidFill>
                <a:latin typeface="Courier New"/>
                <a:ea typeface="Courier New"/>
              </a:rPr>
              <a:t>#</a:t>
            </a:r>
            <a:r>
              <a:rPr b="1" lang="es-MX" sz="3500" spc="-1" strike="noStrike">
                <a:solidFill>
                  <a:srgbClr val="ffffff"/>
                </a:solidFill>
                <a:latin typeface="Courier New"/>
                <a:ea typeface="Courier New"/>
              </a:rPr>
              <a:t>cat /etc/os-release</a:t>
            </a:r>
            <a:r>
              <a:rPr b="1" lang="es-MX" sz="3000" spc="-1" strike="noStrike">
                <a:solidFill>
                  <a:srgbClr val="ffffff"/>
                </a:solidFill>
                <a:latin typeface="Courier New"/>
                <a:ea typeface="Courier New"/>
              </a:rPr>
              <a:t> </a:t>
            </a:r>
            <a:endParaRPr b="0" lang="es-CL" sz="3000" spc="-1" strike="noStrike">
              <a:latin typeface="Arial"/>
            </a:endParaRPr>
          </a:p>
          <a:p>
            <a:pPr marL="441360"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marL="784080" indent="-342720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DejaVu Sans"/>
              </a:rPr>
              <a:t>DOCENTE DE LA LÍNEA DE CONECTIVIDAD Y REDES Y CIBERSEGURIDAD DE LA SEDE VIÑA DEL MAR.</a:t>
            </a:r>
            <a:endParaRPr b="0" lang="es-CL" sz="2400" spc="-1" strike="noStrike">
              <a:latin typeface="Arial"/>
            </a:endParaRPr>
          </a:p>
          <a:p>
            <a:pPr marL="784080" indent="-342720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ITQ (Instructor Training Qualification) DE CCNA, CCNP, CCNA SECURITY, Y CCNA CYBEROPS.</a:t>
            </a:r>
            <a:endParaRPr b="0" lang="es-CL" sz="2400" spc="-1" strike="noStrike">
              <a:latin typeface="Arial"/>
            </a:endParaRPr>
          </a:p>
          <a:p>
            <a:pPr marL="784080" indent="-342720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ARQUITECTO DE LOS ENTRENAMIENTOS DE CAMPODEMARTE.</a:t>
            </a:r>
            <a:endParaRPr b="0" lang="es-CL" sz="2400" spc="-1" strike="noStrike">
              <a:latin typeface="Arial"/>
            </a:endParaRPr>
          </a:p>
          <a:p>
            <a:pPr marL="784080" indent="-342720">
              <a:lnSpc>
                <a:spcPct val="9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DejaVu Sans"/>
              </a:rPr>
              <a:t>DIRECTOR DE OPENHACK, COMUNIDAD DE CIBERSEGURIDAD.</a:t>
            </a:r>
            <a:endParaRPr b="0" lang="es-CL" sz="2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</p:txBody>
      </p:sp>
      <p:pic>
        <p:nvPicPr>
          <p:cNvPr id="42" name="Imagen 1" descr=""/>
          <p:cNvPicPr/>
          <p:nvPr/>
        </p:nvPicPr>
        <p:blipFill>
          <a:blip r:embed="rId2"/>
          <a:stretch/>
        </p:blipFill>
        <p:spPr>
          <a:xfrm>
            <a:off x="1469520" y="3522600"/>
            <a:ext cx="9012960" cy="287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Análisis dinámico de malware.</a:t>
            </a:r>
            <a:endParaRPr b="0" lang="es-CL" sz="32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Hybrid Analysis.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99" name="Imagen 1" descr=""/>
          <p:cNvPicPr/>
          <p:nvPr/>
        </p:nvPicPr>
        <p:blipFill>
          <a:blip r:embed="rId2"/>
          <a:stretch/>
        </p:blipFill>
        <p:spPr>
          <a:xfrm>
            <a:off x="2519640" y="867240"/>
            <a:ext cx="7152120" cy="5123520"/>
          </a:xfrm>
          <a:prstGeom prst="rect">
            <a:avLst/>
          </a:prstGeom>
          <a:ln>
            <a:noFill/>
          </a:ln>
        </p:spPr>
      </p:pic>
      <p:pic>
        <p:nvPicPr>
          <p:cNvPr id="100" name="Imagen 2" descr=""/>
          <p:cNvPicPr/>
          <p:nvPr/>
        </p:nvPicPr>
        <p:blipFill>
          <a:blip r:embed="rId3"/>
          <a:stretch/>
        </p:blipFill>
        <p:spPr>
          <a:xfrm>
            <a:off x="3053160" y="681480"/>
            <a:ext cx="6085440" cy="5495040"/>
          </a:xfrm>
          <a:prstGeom prst="rect">
            <a:avLst/>
          </a:prstGeom>
          <a:ln>
            <a:noFill/>
          </a:ln>
        </p:spPr>
      </p:pic>
      <p:pic>
        <p:nvPicPr>
          <p:cNvPr id="101" name="Imagen 6" descr=""/>
          <p:cNvPicPr/>
          <p:nvPr/>
        </p:nvPicPr>
        <p:blipFill>
          <a:blip r:embed="rId4"/>
          <a:stretch/>
        </p:blipFill>
        <p:spPr>
          <a:xfrm>
            <a:off x="2028960" y="989280"/>
            <a:ext cx="8469720" cy="4879080"/>
          </a:xfrm>
          <a:prstGeom prst="rect">
            <a:avLst/>
          </a:prstGeom>
          <a:ln>
            <a:noFill/>
          </a:ln>
        </p:spPr>
      </p:pic>
      <p:pic>
        <p:nvPicPr>
          <p:cNvPr id="102" name="Imagen 12" descr=""/>
          <p:cNvPicPr/>
          <p:nvPr/>
        </p:nvPicPr>
        <p:blipFill>
          <a:blip r:embed="rId5"/>
          <a:stretch/>
        </p:blipFill>
        <p:spPr>
          <a:xfrm>
            <a:off x="1010160" y="514800"/>
            <a:ext cx="10171080" cy="5828040"/>
          </a:xfrm>
          <a:prstGeom prst="rect">
            <a:avLst/>
          </a:prstGeom>
          <a:ln>
            <a:noFill/>
          </a:ln>
        </p:spPr>
      </p:pic>
      <p:pic>
        <p:nvPicPr>
          <p:cNvPr id="103" name="Imagen 13" descr=""/>
          <p:cNvPicPr/>
          <p:nvPr/>
        </p:nvPicPr>
        <p:blipFill>
          <a:blip r:embed="rId6"/>
          <a:stretch/>
        </p:blipFill>
        <p:spPr>
          <a:xfrm>
            <a:off x="3270240" y="1242360"/>
            <a:ext cx="5094360" cy="437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8" dur="indefinite" restart="never" nodeType="tmRoot">
          <p:childTnLst>
            <p:seq>
              <p:cTn id="229" dur="indefinite" nodeType="mainSeq">
                <p:childTnLst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Análisis dinámico de malware.</a:t>
            </a:r>
            <a:endParaRPr b="0" lang="es-CL" sz="32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Valkyrie y OPSWAT.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105" name="Imagen 3" descr=""/>
          <p:cNvPicPr/>
          <p:nvPr/>
        </p:nvPicPr>
        <p:blipFill>
          <a:blip r:embed="rId2"/>
          <a:stretch/>
        </p:blipFill>
        <p:spPr>
          <a:xfrm>
            <a:off x="125280" y="1912680"/>
            <a:ext cx="12066480" cy="2999520"/>
          </a:xfrm>
          <a:prstGeom prst="rect">
            <a:avLst/>
          </a:prstGeom>
          <a:ln>
            <a:noFill/>
          </a:ln>
        </p:spPr>
      </p:pic>
      <p:pic>
        <p:nvPicPr>
          <p:cNvPr id="106" name="Imagen 4" descr=""/>
          <p:cNvPicPr/>
          <p:nvPr/>
        </p:nvPicPr>
        <p:blipFill>
          <a:blip r:embed="rId3"/>
          <a:stretch/>
        </p:blipFill>
        <p:spPr>
          <a:xfrm>
            <a:off x="1569240" y="1397880"/>
            <a:ext cx="9193680" cy="4006440"/>
          </a:xfrm>
          <a:prstGeom prst="rect">
            <a:avLst/>
          </a:prstGeom>
          <a:ln>
            <a:noFill/>
          </a:ln>
        </p:spPr>
      </p:pic>
      <p:pic>
        <p:nvPicPr>
          <p:cNvPr id="107" name="Imagen 5" descr=""/>
          <p:cNvPicPr/>
          <p:nvPr/>
        </p:nvPicPr>
        <p:blipFill>
          <a:blip r:embed="rId4"/>
          <a:stretch/>
        </p:blipFill>
        <p:spPr>
          <a:xfrm>
            <a:off x="2174040" y="1112760"/>
            <a:ext cx="7802280" cy="4806720"/>
          </a:xfrm>
          <a:prstGeom prst="rect">
            <a:avLst/>
          </a:prstGeom>
          <a:ln>
            <a:noFill/>
          </a:ln>
        </p:spPr>
      </p:pic>
      <p:pic>
        <p:nvPicPr>
          <p:cNvPr id="108" name="Imagen 7" descr=""/>
          <p:cNvPicPr/>
          <p:nvPr/>
        </p:nvPicPr>
        <p:blipFill>
          <a:blip r:embed="rId5"/>
          <a:stretch/>
        </p:blipFill>
        <p:spPr>
          <a:xfrm>
            <a:off x="850320" y="1739520"/>
            <a:ext cx="10626120" cy="275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0" dur="indefinite" restart="never" nodeType="tmRoot">
          <p:childTnLst>
            <p:seq>
              <p:cTn id="261" dur="indefinite" nodeType="mainSeq">
                <p:childTnLst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Fuentes de capturas para practicar:</a:t>
            </a:r>
            <a:endParaRPr b="0" lang="es-CL" sz="32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2"/>
              </a:rPr>
              <a:t>https://wiki.wireshark.org/SampleCaptures</a:t>
            </a:r>
            <a:endParaRPr b="0" lang="es-CL" sz="32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563c1"/>
                </a:solidFill>
                <a:uFillTx/>
                <a:latin typeface="Arial"/>
                <a:ea typeface="DejaVu Sans"/>
                <a:hlinkClick r:id="rId3"/>
              </a:rPr>
              <a:t>https://www.malware-traffic-analysis.net/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DejaVu Sans"/>
              </a:rPr>
              <a:t>Gracias.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111" name="Picture 2" descr="Surprise Lights GIF - Surprise Lights Food GIFs"/>
          <p:cNvPicPr/>
          <p:nvPr/>
        </p:nvPicPr>
        <p:blipFill>
          <a:blip r:embed="rId2"/>
          <a:stretch/>
        </p:blipFill>
        <p:spPr>
          <a:xfrm>
            <a:off x="2132640" y="1493280"/>
            <a:ext cx="7357320" cy="4548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 descr="Summit Ciberseguridad | DUOC UC"/>
          <p:cNvPicPr/>
          <p:nvPr/>
        </p:nvPicPr>
        <p:blipFill>
          <a:blip r:embed="rId2"/>
          <a:stretch/>
        </p:blipFill>
        <p:spPr>
          <a:xfrm>
            <a:off x="2964240" y="3089160"/>
            <a:ext cx="647676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927720" y="854640"/>
            <a:ext cx="1051452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41360">
              <a:lnSpc>
                <a:spcPct val="90000"/>
              </a:lnSpc>
              <a:tabLst>
                <a:tab algn="l" pos="0"/>
              </a:tabLst>
            </a:pPr>
            <a:r>
              <a:rPr b="0" lang="es-MX" sz="3500" spc="-1" strike="noStrike">
                <a:solidFill>
                  <a:srgbClr val="ffffff"/>
                </a:solidFill>
                <a:latin typeface="Courier New"/>
                <a:ea typeface="Courier New"/>
              </a:rPr>
              <a:t>#</a:t>
            </a:r>
            <a:r>
              <a:rPr b="1" lang="es-MX" sz="3500" spc="-1" strike="noStrike">
                <a:solidFill>
                  <a:srgbClr val="ffffff"/>
                </a:solidFill>
                <a:latin typeface="Courier New"/>
                <a:ea typeface="Courier New"/>
              </a:rPr>
              <a:t>cat /etc/os-release</a:t>
            </a:r>
            <a:r>
              <a:rPr b="1" lang="es-MX" sz="3000" spc="-1" strike="noStrike">
                <a:solidFill>
                  <a:srgbClr val="ffffff"/>
                </a:solidFill>
                <a:latin typeface="Courier New"/>
                <a:ea typeface="Courier New"/>
              </a:rPr>
              <a:t> </a:t>
            </a:r>
            <a:endParaRPr b="0" lang="es-CL" sz="3000" spc="-1" strike="noStrike">
              <a:latin typeface="Arial"/>
            </a:endParaRPr>
          </a:p>
          <a:p>
            <a:pPr marL="441360"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</p:txBody>
      </p:sp>
      <p:pic>
        <p:nvPicPr>
          <p:cNvPr id="44" name="Imagen 1" descr=""/>
          <p:cNvPicPr/>
          <p:nvPr/>
        </p:nvPicPr>
        <p:blipFill>
          <a:blip r:embed="rId2"/>
          <a:stretch/>
        </p:blipFill>
        <p:spPr>
          <a:xfrm>
            <a:off x="1122480" y="439200"/>
            <a:ext cx="9570960" cy="5551920"/>
          </a:xfrm>
          <a:prstGeom prst="rect">
            <a:avLst/>
          </a:prstGeom>
          <a:ln>
            <a:noFill/>
          </a:ln>
        </p:spPr>
      </p:pic>
      <p:pic>
        <p:nvPicPr>
          <p:cNvPr id="45" name="Imagen 2" descr=""/>
          <p:cNvPicPr/>
          <p:nvPr/>
        </p:nvPicPr>
        <p:blipFill>
          <a:blip r:embed="rId3"/>
          <a:stretch/>
        </p:blipFill>
        <p:spPr>
          <a:xfrm>
            <a:off x="2193840" y="204840"/>
            <a:ext cx="7428600" cy="6139440"/>
          </a:xfrm>
          <a:prstGeom prst="rect">
            <a:avLst/>
          </a:prstGeom>
          <a:ln>
            <a:noFill/>
          </a:ln>
        </p:spPr>
      </p:pic>
      <p:pic>
        <p:nvPicPr>
          <p:cNvPr id="46" name="Imagen 3" descr=""/>
          <p:cNvPicPr/>
          <p:nvPr/>
        </p:nvPicPr>
        <p:blipFill>
          <a:blip r:embed="rId4"/>
          <a:stretch/>
        </p:blipFill>
        <p:spPr>
          <a:xfrm>
            <a:off x="365400" y="976320"/>
            <a:ext cx="11639520" cy="5367960"/>
          </a:xfrm>
          <a:prstGeom prst="rect">
            <a:avLst/>
          </a:prstGeom>
          <a:ln>
            <a:noFill/>
          </a:ln>
        </p:spPr>
      </p:pic>
      <p:pic>
        <p:nvPicPr>
          <p:cNvPr id="47" name="Imagen 4" descr=""/>
          <p:cNvPicPr/>
          <p:nvPr/>
        </p:nvPicPr>
        <p:blipFill>
          <a:blip r:embed="rId5"/>
          <a:stretch/>
        </p:blipFill>
        <p:spPr>
          <a:xfrm>
            <a:off x="136440" y="1194120"/>
            <a:ext cx="11942640" cy="5047200"/>
          </a:xfrm>
          <a:prstGeom prst="rect">
            <a:avLst/>
          </a:prstGeom>
          <a:ln>
            <a:noFill/>
          </a:ln>
        </p:spPr>
      </p:pic>
      <p:pic>
        <p:nvPicPr>
          <p:cNvPr id="48" name="Imagen 5" descr=""/>
          <p:cNvPicPr/>
          <p:nvPr/>
        </p:nvPicPr>
        <p:blipFill>
          <a:blip r:embed="rId6"/>
          <a:stretch/>
        </p:blipFill>
        <p:spPr>
          <a:xfrm>
            <a:off x="663840" y="854640"/>
            <a:ext cx="11414880" cy="5130720"/>
          </a:xfrm>
          <a:prstGeom prst="rect">
            <a:avLst/>
          </a:prstGeom>
          <a:ln>
            <a:noFill/>
          </a:ln>
        </p:spPr>
      </p:pic>
      <p:pic>
        <p:nvPicPr>
          <p:cNvPr id="49" name="Imagen 6" descr=""/>
          <p:cNvPicPr/>
          <p:nvPr/>
        </p:nvPicPr>
        <p:blipFill>
          <a:blip r:embed="rId7"/>
          <a:stretch/>
        </p:blipFill>
        <p:spPr>
          <a:xfrm>
            <a:off x="3162960" y="114840"/>
            <a:ext cx="5072400" cy="622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927720" y="854640"/>
            <a:ext cx="1051452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41360">
              <a:lnSpc>
                <a:spcPct val="90000"/>
              </a:lnSpc>
              <a:tabLst>
                <a:tab algn="l" pos="0"/>
              </a:tabLst>
            </a:pPr>
            <a:r>
              <a:rPr b="0" lang="es-MX" sz="3500" spc="-1" strike="noStrike">
                <a:solidFill>
                  <a:srgbClr val="ffffff"/>
                </a:solidFill>
                <a:latin typeface="Courier New"/>
                <a:ea typeface="Courier New"/>
              </a:rPr>
              <a:t>#</a:t>
            </a:r>
            <a:r>
              <a:rPr b="1" lang="es-MX" sz="3500" spc="-1" strike="noStrike">
                <a:solidFill>
                  <a:srgbClr val="ffffff"/>
                </a:solidFill>
                <a:latin typeface="Courier New"/>
                <a:ea typeface="Courier New"/>
              </a:rPr>
              <a:t>cat /etc/os-release</a:t>
            </a:r>
            <a:r>
              <a:rPr b="1" lang="es-MX" sz="3000" spc="-1" strike="noStrike">
                <a:solidFill>
                  <a:srgbClr val="ffffff"/>
                </a:solidFill>
                <a:latin typeface="Courier New"/>
                <a:ea typeface="Courier New"/>
              </a:rPr>
              <a:t> </a:t>
            </a:r>
            <a:endParaRPr b="0" lang="es-CL" sz="3000" spc="-1" strike="noStrike">
              <a:latin typeface="Arial"/>
            </a:endParaRPr>
          </a:p>
          <a:p>
            <a:pPr marL="441360"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</p:txBody>
      </p:sp>
      <p:pic>
        <p:nvPicPr>
          <p:cNvPr id="51" name="Picture 2" descr="Summit Ciberseguridad | DUOC UC"/>
          <p:cNvPicPr/>
          <p:nvPr/>
        </p:nvPicPr>
        <p:blipFill>
          <a:blip r:embed="rId2"/>
          <a:stretch/>
        </p:blipFill>
        <p:spPr>
          <a:xfrm>
            <a:off x="2946600" y="4362840"/>
            <a:ext cx="6476760" cy="1523520"/>
          </a:xfrm>
          <a:prstGeom prst="rect">
            <a:avLst/>
          </a:prstGeom>
          <a:ln>
            <a:noFill/>
          </a:ln>
        </p:spPr>
      </p:pic>
      <p:pic>
        <p:nvPicPr>
          <p:cNvPr id="52" name="Imagen 7" descr=""/>
          <p:cNvPicPr/>
          <p:nvPr/>
        </p:nvPicPr>
        <p:blipFill>
          <a:blip r:embed="rId3"/>
          <a:stretch/>
        </p:blipFill>
        <p:spPr>
          <a:xfrm>
            <a:off x="370800" y="854640"/>
            <a:ext cx="11426400" cy="5203080"/>
          </a:xfrm>
          <a:prstGeom prst="rect">
            <a:avLst/>
          </a:prstGeom>
          <a:ln>
            <a:noFill/>
          </a:ln>
        </p:spPr>
      </p:pic>
      <p:pic>
        <p:nvPicPr>
          <p:cNvPr id="53" name="Imagen 8" descr=""/>
          <p:cNvPicPr/>
          <p:nvPr/>
        </p:nvPicPr>
        <p:blipFill>
          <a:blip r:embed="rId4"/>
          <a:stretch/>
        </p:blipFill>
        <p:spPr>
          <a:xfrm>
            <a:off x="3695400" y="59040"/>
            <a:ext cx="4697280" cy="6130800"/>
          </a:xfrm>
          <a:prstGeom prst="rect">
            <a:avLst/>
          </a:prstGeom>
          <a:ln>
            <a:noFill/>
          </a:ln>
        </p:spPr>
      </p:pic>
      <p:pic>
        <p:nvPicPr>
          <p:cNvPr id="54" name="Imagen 9" descr=""/>
          <p:cNvPicPr/>
          <p:nvPr/>
        </p:nvPicPr>
        <p:blipFill>
          <a:blip r:embed="rId5"/>
          <a:stretch/>
        </p:blipFill>
        <p:spPr>
          <a:xfrm>
            <a:off x="3880800" y="59040"/>
            <a:ext cx="4367880" cy="6236640"/>
          </a:xfrm>
          <a:prstGeom prst="rect">
            <a:avLst/>
          </a:prstGeom>
          <a:ln>
            <a:noFill/>
          </a:ln>
        </p:spPr>
      </p:pic>
      <p:pic>
        <p:nvPicPr>
          <p:cNvPr id="55" name="Imagen 10" descr=""/>
          <p:cNvPicPr/>
          <p:nvPr/>
        </p:nvPicPr>
        <p:blipFill>
          <a:blip r:embed="rId6"/>
          <a:stretch/>
        </p:blipFill>
        <p:spPr>
          <a:xfrm>
            <a:off x="2005560" y="0"/>
            <a:ext cx="7987320" cy="6695640"/>
          </a:xfrm>
          <a:prstGeom prst="rect">
            <a:avLst/>
          </a:prstGeom>
          <a:ln>
            <a:noFill/>
          </a:ln>
        </p:spPr>
      </p:pic>
      <p:pic>
        <p:nvPicPr>
          <p:cNvPr id="56" name="Imagen 11" descr=""/>
          <p:cNvPicPr/>
          <p:nvPr/>
        </p:nvPicPr>
        <p:blipFill>
          <a:blip r:embed="rId7"/>
          <a:stretch/>
        </p:blipFill>
        <p:spPr>
          <a:xfrm>
            <a:off x="695880" y="269280"/>
            <a:ext cx="11101320" cy="592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927720" y="854640"/>
            <a:ext cx="1051452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 algn="ctr">
              <a:lnSpc>
                <a:spcPct val="90000"/>
              </a:lnSpc>
              <a:tabLst>
                <a:tab algn="l" pos="0"/>
              </a:tabLst>
            </a:pPr>
            <a:r>
              <a:rPr b="0" lang="es-MX" sz="5400" spc="-1" strike="noStrike">
                <a:solidFill>
                  <a:srgbClr val="00b0f0"/>
                </a:solidFill>
                <a:latin typeface="Courier New"/>
                <a:ea typeface="Courier New"/>
              </a:rPr>
              <a:t>“</a:t>
            </a:r>
            <a:r>
              <a:rPr b="1" lang="es-MX" sz="5400" spc="-1" strike="noStrike">
                <a:solidFill>
                  <a:srgbClr val="00b0f0"/>
                </a:solidFill>
                <a:latin typeface="Courier New"/>
                <a:ea typeface="Courier New"/>
              </a:rPr>
              <a:t>Cazando y analizando incidencias con Wireshark en fuentes abiertas”</a:t>
            </a:r>
            <a:endParaRPr b="0" lang="es-CL" sz="5400" spc="-1" strike="noStrike">
              <a:latin typeface="Arial"/>
            </a:endParaRPr>
          </a:p>
          <a:p>
            <a:pPr marL="262080" algn="ctr">
              <a:lnSpc>
                <a:spcPct val="90000"/>
              </a:lnSpc>
              <a:tabLst>
                <a:tab algn="l" pos="0"/>
              </a:tabLst>
            </a:pPr>
            <a:endParaRPr b="0" lang="es-CL" sz="5400" spc="-1" strike="noStrike">
              <a:latin typeface="Arial"/>
            </a:endParaRPr>
          </a:p>
          <a:p>
            <a:pPr marL="2286000" indent="457200" algn="ctr">
              <a:lnSpc>
                <a:spcPct val="90000"/>
              </a:lnSpc>
              <a:tabLst>
                <a:tab algn="l" pos="0"/>
              </a:tabLst>
            </a:pPr>
            <a:endParaRPr b="0" lang="es-CL" sz="5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endParaRPr b="0" lang="es-CL" sz="54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 marL="2286000" indent="457200">
              <a:lnSpc>
                <a:spcPct val="90000"/>
              </a:lnSpc>
              <a:tabLst>
                <a:tab algn="l" pos="0"/>
              </a:tabLst>
            </a:pPr>
            <a:r>
              <a:rPr b="1" lang="es-MX" sz="3000" spc="-1" strike="noStrike">
                <a:solidFill>
                  <a:srgbClr val="ffffff"/>
                </a:solidFill>
                <a:latin typeface="Calibri"/>
                <a:ea typeface="Calibri"/>
              </a:rPr>
              <a:t>	</a:t>
            </a:r>
            <a:endParaRPr b="0" lang="es-CL" sz="3000" spc="-1" strike="noStrike">
              <a:latin typeface="Arial"/>
            </a:endParaRPr>
          </a:p>
          <a:p>
            <a:pPr>
              <a:lnSpc>
                <a:spcPct val="90000"/>
              </a:lnSpc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000" spc="-1" strike="noStrike">
              <a:latin typeface="Arial"/>
            </a:endParaRPr>
          </a:p>
        </p:txBody>
      </p:sp>
      <p:pic>
        <p:nvPicPr>
          <p:cNvPr id="58" name="Picture 2" descr="https://www.duoc.cl/wp-content/uploads/2020/08/logo_summit.jpg"/>
          <p:cNvPicPr/>
          <p:nvPr/>
        </p:nvPicPr>
        <p:blipFill>
          <a:blip r:embed="rId2"/>
          <a:stretch/>
        </p:blipFill>
        <p:spPr>
          <a:xfrm>
            <a:off x="4115880" y="3789720"/>
            <a:ext cx="4138560" cy="240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Courier New"/>
              </a:rPr>
              <a:t>Primero, “un incidente es todo hecho que tenga efectos adversos reales en la seguridad de las redes y sistemas de información.” </a:t>
            </a:r>
            <a:endParaRPr b="0" lang="es-CL" sz="32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Courier New"/>
              </a:rPr>
              <a:t>Fte: NIS (Network and Information Systems).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Courier New"/>
              </a:rPr>
              <a:t>Segundo, qué es Wireshark: Es una herramienta utilizada para capturar y analizar paquetes de manera gráfica e intuitiva. Se puede hacer una búsqueda filtrada de la información contenida en la captura.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  <p:pic>
        <p:nvPicPr>
          <p:cNvPr id="61" name="Picture 2" descr="Galeria de gifs animados de Tiburones y tiburones, Selachimorpha, grandes depredadores marinos y animales con dientes afilados Imagenes De Tiburones Animados, Tiburones Videos, Gifts Animados, Emoticons Animados, Dibujos De Disney, Especies De Tiburones, Imágenes De Tiburones, Emoticones De Whatsapp, Emoticonos"/>
          <p:cNvPicPr/>
          <p:nvPr/>
        </p:nvPicPr>
        <p:blipFill>
          <a:blip r:embed="rId2"/>
          <a:stretch/>
        </p:blipFill>
        <p:spPr>
          <a:xfrm>
            <a:off x="2964240" y="1413360"/>
            <a:ext cx="5640840" cy="406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Courier New"/>
              </a:rPr>
              <a:t>Tercero qué es un IoC: es la descripción de un incidente de ciberseguridad, actividad y/o artefacto malicioso mediante patrones para ser identificado en una red o endpoint pudiendo mejorar  así las capacidades ante la gestión de incidentes. Fte: pandasecurity.com</a:t>
            </a:r>
            <a:endParaRPr b="0" lang="es-CL" sz="32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es-CL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1371600" y="411120"/>
            <a:ext cx="9516240" cy="5335200"/>
          </a:xfrm>
          <a:prstGeom prst="rect">
            <a:avLst/>
          </a:prstGeom>
          <a:noFill/>
          <a:ln w="9360"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144000">
              <a:lnSpc>
                <a:spcPct val="90000"/>
              </a:lnSpc>
              <a:tabLst>
                <a:tab algn="l" pos="0"/>
              </a:tabLst>
            </a:pPr>
            <a:r>
              <a:rPr b="0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#cat “</a:t>
            </a:r>
            <a:r>
              <a:rPr b="1" lang="es-MX" sz="2400" spc="-1" strike="noStrike">
                <a:solidFill>
                  <a:srgbClr val="ffffff"/>
                </a:solidFill>
                <a:latin typeface="Courier New"/>
                <a:ea typeface="Courier New"/>
              </a:rPr>
              <a:t>Cazando y analizando incidencias con Wireshark e Internet”</a:t>
            </a: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endParaRPr b="0" lang="es-CL" sz="2400" spc="-1" strike="noStrike">
              <a:latin typeface="Arial"/>
            </a:endParaRPr>
          </a:p>
          <a:p>
            <a:pPr marL="262080" algn="just">
              <a:lnSpc>
                <a:spcPct val="90000"/>
              </a:lnSpc>
              <a:tabLst>
                <a:tab algn="l" pos="0"/>
              </a:tabLst>
            </a:pPr>
            <a:r>
              <a:rPr b="0" lang="es-MX" sz="3200" spc="-1" strike="noStrike">
                <a:solidFill>
                  <a:srgbClr val="ffffff"/>
                </a:solidFill>
                <a:latin typeface="Courier New"/>
                <a:ea typeface="Courier New"/>
              </a:rPr>
              <a:t>Según sectools.org, Wireshark es la herramienta de seguridad de red número 1.</a:t>
            </a:r>
            <a:endParaRPr b="0" lang="es-CL" sz="3200" spc="-1" strike="noStrike">
              <a:latin typeface="Arial"/>
            </a:endParaRPr>
          </a:p>
        </p:txBody>
      </p:sp>
      <p:pic>
        <p:nvPicPr>
          <p:cNvPr id="64" name="Imagen 2" descr=""/>
          <p:cNvPicPr/>
          <p:nvPr/>
        </p:nvPicPr>
        <p:blipFill>
          <a:blip r:embed="rId2"/>
          <a:stretch/>
        </p:blipFill>
        <p:spPr>
          <a:xfrm>
            <a:off x="0" y="1065960"/>
            <a:ext cx="12093480" cy="563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8" dur="indefinite" restart="never" nodeType="tmRoot">
          <p:childTnLst>
            <p:seq>
              <p:cTn id="79" dur="indefinite" nodeType="mainSeq">
                <p:childTnLst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2850</TotalTime>
  <Application>LibreOffice/6.4.5.2$Windows_X86_64 LibreOffice_project/a726b36747cf2001e06b58ad5db1aa3a9a1872d6</Application>
  <Words>581</Words>
  <Paragraphs>101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nicolas contador</dc:creator>
  <dc:description/>
  <dc:language>es-CL</dc:language>
  <cp:lastModifiedBy/>
  <dcterms:modified xsi:type="dcterms:W3CDTF">2020-09-08T13:37:44Z</dcterms:modified>
  <cp:revision>47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